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398" r:id="rId2"/>
    <p:sldId id="304" r:id="rId3"/>
    <p:sldId id="305" r:id="rId4"/>
    <p:sldId id="334" r:id="rId5"/>
    <p:sldId id="404" r:id="rId6"/>
    <p:sldId id="321" r:id="rId7"/>
    <p:sldId id="310" r:id="rId8"/>
    <p:sldId id="407" r:id="rId9"/>
    <p:sldId id="405" r:id="rId10"/>
    <p:sldId id="406" r:id="rId11"/>
    <p:sldId id="408" r:id="rId12"/>
    <p:sldId id="409" r:id="rId13"/>
    <p:sldId id="410" r:id="rId14"/>
    <p:sldId id="411" r:id="rId15"/>
    <p:sldId id="322" r:id="rId16"/>
    <p:sldId id="336" r:id="rId17"/>
    <p:sldId id="412" r:id="rId18"/>
    <p:sldId id="413" r:id="rId19"/>
    <p:sldId id="414" r:id="rId20"/>
    <p:sldId id="416" r:id="rId21"/>
    <p:sldId id="415" r:id="rId22"/>
    <p:sldId id="418" r:id="rId23"/>
    <p:sldId id="419" r:id="rId24"/>
    <p:sldId id="420" r:id="rId25"/>
    <p:sldId id="421" r:id="rId26"/>
    <p:sldId id="329" r:id="rId27"/>
    <p:sldId id="324" r:id="rId28"/>
    <p:sldId id="422" r:id="rId29"/>
    <p:sldId id="423" r:id="rId30"/>
    <p:sldId id="388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434" r:id="rId42"/>
    <p:sldId id="435" r:id="rId43"/>
    <p:sldId id="436" r:id="rId44"/>
    <p:sldId id="307" r:id="rId45"/>
  </p:sldIdLst>
  <p:sldSz cx="9144000" cy="6858000" type="screen4x3"/>
  <p:notesSz cx="6797675" cy="9926638"/>
  <p:embeddedFontLst>
    <p:embeddedFont>
      <p:font typeface="PT Sans" panose="020B0600000101010101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나눔고딕 ExtraBold" panose="020B0600000101010101" charset="-127"/>
      <p:bold r:id="rId54"/>
    </p:embeddedFont>
    <p:embeddedFont>
      <p:font typeface="나눔바른고딕" panose="020B0600000101010101" charset="-127"/>
      <p:regular r:id="rId55"/>
      <p:bold r:id="rId56"/>
    </p:embeddedFont>
    <p:embeddedFont>
      <p:font typeface="나눔명조" panose="020B0600000101010101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C2F2"/>
    <a:srgbClr val="FFD700"/>
    <a:srgbClr val="333333"/>
    <a:srgbClr val="CACACA"/>
    <a:srgbClr val="7F7F7F"/>
    <a:srgbClr val="81DBF7"/>
    <a:srgbClr val="26C2F2"/>
    <a:srgbClr val="AF9061"/>
    <a:srgbClr val="D1AD15"/>
    <a:srgbClr val="E6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553" autoAdjust="0"/>
  </p:normalViewPr>
  <p:slideViewPr>
    <p:cSldViewPr>
      <p:cViewPr varScale="1">
        <p:scale>
          <a:sx n="111" d="100"/>
          <a:sy n="111" d="100"/>
        </p:scale>
        <p:origin x="151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>
        <p:scale>
          <a:sx n="110" d="100"/>
          <a:sy n="110" d="100"/>
        </p:scale>
        <p:origin x="3288" y="-87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54758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8069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1" hangingPunct="1">
      <a:spcAft>
        <a:spcPts val="600"/>
      </a:spcAft>
      <a:buFont typeface="Arial" panose="020B0604020202020204" pitchFamily="34" charset="0"/>
      <a:buChar char="•"/>
      <a:defRPr sz="160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1pPr>
    <a:lvl2pPr marL="6286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/>
          <a:lstStyle/>
          <a:p>
            <a:fld id="{F928070B-4AF7-431A-A56E-D5B55CFBEA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33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073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92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54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837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88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01743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6708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699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99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865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61224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26308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Nonlinear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방법은 데이터의 분포를 중앙 집권적으로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전체적으로 본 것이 아니라 각 점들 개개인이 주변의 </a:t>
            </a:r>
            <a:r>
              <a:rPr lang="ko-KR" altLang="en-US" baseline="0" dirty="0" err="1" smtClean="0"/>
              <a:t>점들과의</a:t>
            </a:r>
            <a:r>
              <a:rPr lang="ko-KR" altLang="en-US" baseline="0" dirty="0" smtClean="0"/>
              <a:t> 관계를 통해 서로의 거리를 재조정하는 방식을 채택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97974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1133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6931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0481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428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942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252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75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서론 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851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323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711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203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699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51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614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435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4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5328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17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9356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890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923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527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4496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81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862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730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79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714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75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590" y="6165304"/>
            <a:ext cx="1155882" cy="458552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04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790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Results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0" y="391115"/>
            <a:ext cx="9144000" cy="60954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T Sans" pitchFamily="34" charset="0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92695"/>
            <a:ext cx="3600078" cy="50482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kern="120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제목입력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431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j-ea"/>
                <a:ea typeface="+mj-ea"/>
              </a:rPr>
              <a:t>T-Distributed</a:t>
            </a:r>
            <a:r>
              <a:rPr lang="en-US" altLang="ko-KR" sz="1400" b="1" baseline="0" dirty="0" smtClean="0">
                <a:solidFill>
                  <a:srgbClr val="797979"/>
                </a:solidFill>
                <a:latin typeface="+mj-ea"/>
                <a:ea typeface="+mj-ea"/>
              </a:rPr>
              <a:t> SNE</a:t>
            </a:r>
            <a:endParaRPr lang="en-US" altLang="ko-KR" sz="1400" b="1" dirty="0" smtClean="0">
              <a:solidFill>
                <a:srgbClr val="797979"/>
              </a:solidFill>
              <a:latin typeface="+mj-ea"/>
              <a:ea typeface="+mj-ea"/>
            </a:endParaRPr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92695"/>
            <a:ext cx="4104134" cy="50482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kern="120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제목입력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132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590" y="6165304"/>
            <a:ext cx="1155882" cy="458552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j-ea"/>
                <a:ea typeface="+mj-ea"/>
              </a:rPr>
              <a:t>Discussion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0" y="391115"/>
            <a:ext cx="9144000" cy="60954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T Sans" pitchFamily="34" charset="0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92695"/>
            <a:ext cx="3672086" cy="50482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kern="120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제목입력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186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j-ea"/>
                <a:ea typeface="+mj-ea"/>
              </a:rPr>
              <a:t>Conclusion</a:t>
            </a:r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92695"/>
            <a:ext cx="3600078" cy="50482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kern="120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제목입력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25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j-ea"/>
                <a:ea typeface="+mj-ea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19434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땡큐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4104492"/>
            <a:ext cx="5616624" cy="359916"/>
          </a:xfrm>
        </p:spPr>
        <p:txBody>
          <a:bodyPr>
            <a:normAutofit/>
          </a:bodyPr>
          <a:lstStyle>
            <a:lvl1pPr marL="0" indent="0" algn="ctr">
              <a:buNone/>
              <a:defRPr lang="ko-KR" altLang="en-US" sz="16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질의응답</a:t>
            </a:r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763688" y="2708920"/>
            <a:ext cx="5616624" cy="1319083"/>
          </a:xfrm>
        </p:spPr>
        <p:txBody>
          <a:bodyPr>
            <a:normAutofit/>
          </a:bodyPr>
          <a:lstStyle>
            <a:lvl1pPr algn="ctr">
              <a:defRPr lang="ko-KR" altLang="en-US" sz="4000" kern="1200" dirty="0">
                <a:solidFill>
                  <a:srgbClr val="26C2F2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1763688" y="4028004"/>
            <a:ext cx="56166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0"/>
            <a:ext cx="1043608" cy="10527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8100392" y="5805264"/>
            <a:ext cx="1043608" cy="10527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908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4221088"/>
            <a:ext cx="7920880" cy="359916"/>
          </a:xfrm>
        </p:spPr>
        <p:txBody>
          <a:bodyPr>
            <a:noAutofit/>
          </a:bodyPr>
          <a:lstStyle>
            <a:lvl1pPr marL="0" indent="0" algn="ctr">
              <a:buNone/>
              <a:defRPr lang="ko-KR" altLang="en-US" sz="20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소속입력</a:t>
            </a:r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043608" y="2321584"/>
            <a:ext cx="7056784" cy="1823016"/>
          </a:xfrm>
        </p:spPr>
        <p:txBody>
          <a:bodyPr>
            <a:normAutofit/>
          </a:bodyPr>
          <a:lstStyle>
            <a:lvl1pPr algn="ctr">
              <a:defRPr lang="ko-KR" altLang="en-US" sz="4000" kern="1200" dirty="0">
                <a:solidFill>
                  <a:srgbClr val="26C2F2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논문제목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1043608" y="4144600"/>
            <a:ext cx="70567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0"/>
            <a:ext cx="1043608" cy="10527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8100392" y="5805264"/>
            <a:ext cx="1043608" cy="10527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92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>
            <a:spLocks noChangeArrowheads="1"/>
          </p:cNvSpPr>
          <p:nvPr userDrawn="1"/>
        </p:nvSpPr>
        <p:spPr bwMode="auto">
          <a:xfrm>
            <a:off x="899592" y="1268760"/>
            <a:ext cx="17641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2800" dirty="0" smtClean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1004419" y="1141294"/>
            <a:ext cx="327221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34"/>
          <p:cNvSpPr>
            <a:spLocks noGrp="1"/>
          </p:cNvSpPr>
          <p:nvPr>
            <p:ph type="body" sz="quarter" idx="10" hasCustomPrompt="1"/>
          </p:nvPr>
        </p:nvSpPr>
        <p:spPr>
          <a:xfrm>
            <a:off x="2663788" y="980728"/>
            <a:ext cx="5940660" cy="51125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kumimoji="0" lang="ko-KR" altLang="en-US" sz="3200" b="0" i="0" u="none" strike="noStrike" kern="1200" cap="none" spc="-2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</a:lstStyle>
          <a:p>
            <a:pPr lvl="0"/>
            <a:r>
              <a:rPr lang="en-US" altLang="ko-KR" dirty="0" smtClean="0"/>
              <a:t>01 / </a:t>
            </a:r>
            <a:r>
              <a:rPr lang="ko-KR" altLang="en-US" dirty="0" smtClean="0"/>
              <a:t>차례입력</a:t>
            </a:r>
            <a:r>
              <a:rPr lang="en-US" altLang="ko-KR" dirty="0" smtClean="0"/>
              <a:t> </a:t>
            </a:r>
          </a:p>
          <a:p>
            <a:pPr lvl="0"/>
            <a:r>
              <a:rPr lang="en-US" altLang="ko-KR" dirty="0" smtClean="0"/>
              <a:t>02 / </a:t>
            </a:r>
          </a:p>
          <a:p>
            <a:pPr lvl="0"/>
            <a:r>
              <a:rPr lang="en-US" altLang="ko-KR" dirty="0" smtClean="0"/>
              <a:t>03 / </a:t>
            </a:r>
          </a:p>
          <a:p>
            <a:pPr lvl="0"/>
            <a:r>
              <a:rPr lang="en-US" altLang="ko-KR" dirty="0" smtClean="0"/>
              <a:t>04 / </a:t>
            </a:r>
          </a:p>
          <a:p>
            <a:pPr lvl="0"/>
            <a:r>
              <a:rPr lang="en-US" altLang="ko-KR" dirty="0" smtClean="0"/>
              <a:t>05 / </a:t>
            </a:r>
          </a:p>
          <a:p>
            <a:pPr lvl="0"/>
            <a:r>
              <a:rPr lang="en-US" altLang="ko-KR" dirty="0" smtClean="0"/>
              <a:t>06 /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장표지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4372" y="2852739"/>
            <a:ext cx="4825900" cy="504254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lang="ko-KR" altLang="en-US" sz="3000" b="1" kern="1200" dirty="0">
                <a:ln>
                  <a:noFill/>
                </a:ln>
                <a:solidFill>
                  <a:srgbClr val="26C2F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lvl="0"/>
            <a:r>
              <a:rPr lang="ko-KR" altLang="en-US" dirty="0" err="1" smtClean="0"/>
              <a:t>장제목입력</a:t>
            </a:r>
            <a:endParaRPr lang="en-US" altLang="ko-KR" dirty="0" smtClean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44389" y="3375222"/>
            <a:ext cx="2925866" cy="409575"/>
          </a:xfrm>
        </p:spPr>
        <p:txBody>
          <a:bodyPr>
            <a:normAutofit/>
          </a:bodyPr>
          <a:lstStyle>
            <a:lvl1pPr marL="0" indent="0" algn="ctr">
              <a:buNone/>
              <a:defRPr lang="ko-KR" altLang="en-US" sz="1800" b="1" kern="120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영어제목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94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92695"/>
            <a:ext cx="1871886" cy="50482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kern="120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제목입력</a:t>
            </a:r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01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192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Dimension Reduction</a:t>
            </a:r>
          </a:p>
        </p:txBody>
      </p:sp>
    </p:spTree>
    <p:extLst>
      <p:ext uri="{BB962C8B-B14F-4D97-AF65-F5344CB8AC3E}">
        <p14:creationId xmlns:p14="http://schemas.microsoft.com/office/powerpoint/2010/main" val="155812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02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1700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Good Visualization</a:t>
            </a:r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92695"/>
            <a:ext cx="1924244" cy="50482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kern="120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제목입력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987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2758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History</a:t>
            </a:r>
            <a:r>
              <a:rPr lang="en-US" altLang="ko-KR" sz="1400" b="1" baseline="0" dirty="0" smtClean="0">
                <a:solidFill>
                  <a:srgbClr val="797979"/>
                </a:solidFill>
                <a:latin typeface="+mn-ea"/>
                <a:ea typeface="+mn-ea"/>
              </a:rPr>
              <a:t> of Dimension Reduction</a:t>
            </a:r>
            <a:endParaRPr lang="en-US" altLang="ko-KR" sz="1400" b="1" dirty="0" smtClean="0">
              <a:solidFill>
                <a:srgbClr val="797979"/>
              </a:solidFill>
              <a:latin typeface="+mn-ea"/>
              <a:ea typeface="+mn-ea"/>
            </a:endParaRPr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92695"/>
            <a:ext cx="3600078" cy="50482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kern="1200" baseline="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err="1" smtClean="0"/>
              <a:t>제목입력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33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391115"/>
            <a:ext cx="9144000" cy="60954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T Sans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Methods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92695"/>
            <a:ext cx="3024014" cy="50482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kern="120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제목입력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86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장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91116"/>
            <a:ext cx="9144000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V="1">
            <a:off x="1043608" y="0"/>
            <a:ext cx="0" cy="391116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67768" y="446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04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44431" y="46032"/>
            <a:ext cx="2809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97979"/>
                </a:solidFill>
                <a:latin typeface="+mn-ea"/>
                <a:ea typeface="+mn-ea"/>
              </a:rPr>
              <a:t>Stochastic</a:t>
            </a:r>
            <a:r>
              <a:rPr lang="en-US" altLang="ko-KR" sz="1400" b="1" baseline="0" dirty="0" smtClean="0">
                <a:solidFill>
                  <a:srgbClr val="797979"/>
                </a:solidFill>
                <a:latin typeface="+mn-ea"/>
                <a:ea typeface="+mn-ea"/>
              </a:rPr>
              <a:t> Neighbor Embedding</a:t>
            </a:r>
            <a:endParaRPr lang="en-US" altLang="ko-KR" sz="1400" b="1" dirty="0" smtClean="0">
              <a:solidFill>
                <a:srgbClr val="797979"/>
              </a:solidFill>
              <a:latin typeface="+mn-ea"/>
              <a:ea typeface="+mn-ea"/>
            </a:endParaRPr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92695"/>
            <a:ext cx="3456062" cy="50482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kern="120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제목입력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20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2017-09-29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1" r:id="rId3"/>
    <p:sldLayoutId id="2147483657" r:id="rId4"/>
    <p:sldLayoutId id="2147483658" r:id="rId5"/>
    <p:sldLayoutId id="2147483659" r:id="rId6"/>
    <p:sldLayoutId id="2147483660" r:id="rId7"/>
    <p:sldLayoutId id="2147483666" r:id="rId8"/>
    <p:sldLayoutId id="2147483661" r:id="rId9"/>
    <p:sldLayoutId id="2147483667" r:id="rId10"/>
    <p:sldLayoutId id="2147483662" r:id="rId11"/>
    <p:sldLayoutId id="2147483668" r:id="rId12"/>
    <p:sldLayoutId id="2147483663" r:id="rId13"/>
    <p:sldLayoutId id="2147483664" r:id="rId14"/>
    <p:sldLayoutId id="2147483665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연세대학교 전기전자공학부 이형민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Dimension Reduction</a:t>
            </a:r>
            <a:b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t-SNE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0983" y="201380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MVP Seminar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8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8640638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Preserve Local Structure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542523" y="2185179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350499" y="2329517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902563" y="2833251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69982" y="2473855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14692" y="2618193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042151" y="2126974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46789" y="2414201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80382" y="2716395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358379" y="2670580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33767" y="2918938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96837" y="2277004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719438" y="4130121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11760" y="4715120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1548" y="4456929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897813" y="537464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086794" y="3783128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760" y="5939721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91983" y="5230309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351198" y="5797724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15244" y="4787289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95397" y="5158140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398762" y="3907813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6732240" y="1700808"/>
            <a:ext cx="0" cy="48965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개체 틀 2"/>
          <p:cNvSpPr txBox="1">
            <a:spLocks/>
          </p:cNvSpPr>
          <p:nvPr/>
        </p:nvSpPr>
        <p:spPr>
          <a:xfrm>
            <a:off x="7601477" y="3442442"/>
            <a:ext cx="1137264" cy="14132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텍스트 개체 틀 2"/>
          <p:cNvSpPr txBox="1">
            <a:spLocks/>
          </p:cNvSpPr>
          <p:nvPr/>
        </p:nvSpPr>
        <p:spPr>
          <a:xfrm>
            <a:off x="539552" y="1197520"/>
            <a:ext cx="6336704" cy="4095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가까운 점은 가깝게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먼 점은 멀게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2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55972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86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47135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9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0.52048 0.0097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4" y="4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0.51302 0.002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42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55191 0.0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87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85185E-6 L 0.5052 0.008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4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5.55112E-17 L 0.59218 0.0067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1" y="3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0.4901 0.003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97" y="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0.57986 0.0076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3" y="37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54982 0.0085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3" y="4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53194 -0.0027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97" y="-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43107 0.0030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5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0.46475 3.33333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0.63975 0.0032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79" y="1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0.52048 -0.002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4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0.50017 0.0023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1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7 L 0.46475 -0.0011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5185E-6 L 0.64184 -0.000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-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58072 -0.0016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28" y="-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55191 -0.0011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87" y="-6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4118 0.0002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0.57552 0.0002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2" grpId="0" animBg="1"/>
      <p:bldP spid="24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8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5112246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Preserve Global Structure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텍스트 개체 틀 2"/>
          <p:cNvSpPr txBox="1">
            <a:spLocks/>
          </p:cNvSpPr>
          <p:nvPr/>
        </p:nvSpPr>
        <p:spPr>
          <a:xfrm>
            <a:off x="539552" y="1197520"/>
            <a:ext cx="6336704" cy="4095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전체적인 구조를 유지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5040238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Preserve Global Structure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086871" y="3264201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894847" y="3408539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46911" y="3912273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14330" y="3552877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159040" y="3697215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586499" y="3205996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1137" y="3493223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24730" y="3795417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902727" y="3749602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78115" y="3997960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41185" y="3356026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0983" y="3769384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78332" y="485571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17535" y="241676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94872" y="3944934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321953" y="4631023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60625" y="336727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303378" y="222504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32994" y="4176631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216043" y="2508929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360381" y="4703192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32994" y="3041012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6732240" y="1700808"/>
            <a:ext cx="0" cy="48965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개체 틀 2"/>
          <p:cNvSpPr txBox="1">
            <a:spLocks/>
          </p:cNvSpPr>
          <p:nvPr/>
        </p:nvSpPr>
        <p:spPr>
          <a:xfrm>
            <a:off x="7601477" y="3442442"/>
            <a:ext cx="1137264" cy="14132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텍스트 개체 틀 2"/>
          <p:cNvSpPr txBox="1">
            <a:spLocks/>
          </p:cNvSpPr>
          <p:nvPr/>
        </p:nvSpPr>
        <p:spPr>
          <a:xfrm>
            <a:off x="539552" y="1197520"/>
            <a:ext cx="6336704" cy="4095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전체적인 구조를 유지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13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0.50017 -0.134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-67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4118 0.234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0" y="11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46093 -0.193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8" y="-969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45347 -0.220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74" y="-110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0.49236 -0.13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8" y="-687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44566 -0.146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4" y="-731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53263 0.1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32" y="87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43055 0.11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8" y="592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07407E-6 L 0.52031 0.154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7" y="77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96296E-6 L 0.49027 0.134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4" y="671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48148E-6 L 0.47239 -0.1340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1" y="-671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0.63316 -0.02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0" y="-143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0.47934 -0.2215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58" y="-1108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54062 0.1803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31" y="900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5185E-6 L 0.33541 -0.0465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233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85185E-6 L 0.58385 -0.1104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84" y="-553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L 0.32812 0.0289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143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0.47656 0.2118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9" y="1057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61545 -0.0490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4" y="-245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0.37673 0.1148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37" y="574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36093 -0.1428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8" y="-715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61545 0.0615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4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2" grpId="0" animBg="1"/>
      <p:bldP spid="24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8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5616302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Preserve Global Structure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086871" y="3264201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894847" y="3408539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46911" y="3912273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14330" y="3552877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159040" y="3697215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586499" y="3205996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1137" y="3493223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24730" y="3795417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902727" y="3749602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78115" y="3997960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41185" y="3356026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0983" y="3769384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78332" y="485571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17535" y="241676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94872" y="3944934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321953" y="4631023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60625" y="336727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303378" y="222504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32994" y="4176631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216043" y="2508929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360381" y="4703192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32994" y="3041012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6732240" y="1700808"/>
            <a:ext cx="0" cy="48965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개체 틀 2"/>
          <p:cNvSpPr txBox="1">
            <a:spLocks/>
          </p:cNvSpPr>
          <p:nvPr/>
        </p:nvSpPr>
        <p:spPr>
          <a:xfrm>
            <a:off x="7601477" y="3442442"/>
            <a:ext cx="1137264" cy="14132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텍스트 개체 틀 2"/>
          <p:cNvSpPr txBox="1">
            <a:spLocks/>
          </p:cNvSpPr>
          <p:nvPr/>
        </p:nvSpPr>
        <p:spPr>
          <a:xfrm>
            <a:off x="539552" y="1197520"/>
            <a:ext cx="6336704" cy="4095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전체적인 구조를 유지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3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0.50017 0.08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43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4118 0.052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0" y="26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46093 -0.037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8" y="-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45347 0.039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74" y="19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0.49236 -0.021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8" y="-106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44566 0.0238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4" y="118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53263 0.086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32" y="432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43055 -0.054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8" y="-27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07407E-6 L 0.52031 -0.0662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7" y="-33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96296E-6 L 0.49027 -0.008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4" y="-4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48148E-6 L 0.47239 -0.0129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1" y="-64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63316 -0.2606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-1303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0.47934 0.0923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58" y="460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54062 0.0416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31" y="208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5185E-6 L 0.3368 0.1349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0" y="6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85185E-6 L 0.58524 0.0578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53" y="28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L 0.32812 -0.1356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678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0.47656 -0.0164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9" y="-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61545 0.1476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4" y="738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0.37673 -0.0967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37" y="-483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36232 0.0976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8" y="488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61545 -0.1083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4" y="-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2" grpId="0" animBg="1"/>
      <p:bldP spid="24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8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6336382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Preserve Manifold Structure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텍스트 개체 틀 2"/>
          <p:cNvSpPr txBox="1">
            <a:spLocks/>
          </p:cNvSpPr>
          <p:nvPr/>
        </p:nvSpPr>
        <p:spPr>
          <a:xfrm>
            <a:off x="539552" y="1197520"/>
            <a:ext cx="8352928" cy="791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è"/>
            </a:pP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형태상으로 차원만 높이고 있을 뿐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아무 특징도 갖지 못한 축을 적절히 선택</a:t>
            </a:r>
            <a:endParaRPr lang="en-US" altLang="ko-KR" sz="1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단순한 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Projection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아닌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형태적인 분석을 포함하여 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숨겨진 축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찾아냄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914782" cy="359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0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258950" y="2852739"/>
            <a:ext cx="6626100" cy="50425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History of Dimension Reduction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877974" y="3375222"/>
            <a:ext cx="5388052" cy="40957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Horangi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dambaepideon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sijeol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5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History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835696" y="1412776"/>
            <a:ext cx="0" cy="489654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763688" y="2245514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481" y="2132856"/>
            <a:ext cx="78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1936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23726" y="2132856"/>
            <a:ext cx="482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 Discriminant Analysis (LDA)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63688" y="1599183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6481" y="1486525"/>
            <a:ext cx="78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1901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23726" y="1486525"/>
            <a:ext cx="424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Principal Component Analysis (PCA)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6987" y="148652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Karl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Pearson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6986" y="2132856"/>
            <a:ext cx="218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Ronald Fisher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63688" y="4225759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6481" y="4113101"/>
            <a:ext cx="78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23726" y="4113101"/>
            <a:ext cx="482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Isomap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36986" y="4113101"/>
            <a:ext cx="232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Tenenbaum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et al.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63688" y="4513023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23726" y="4400365"/>
            <a:ext cx="482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Locally Linear Embedding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36986" y="4400365"/>
            <a:ext cx="232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Roweis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et al.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763688" y="5175413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481" y="5062755"/>
            <a:ext cx="78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2003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23726" y="5062755"/>
            <a:ext cx="482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Stochastic Neighbor Embedding (SNE)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6986" y="5062755"/>
            <a:ext cx="218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Geoffrey Hinton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63688" y="5908630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481" y="5795972"/>
            <a:ext cx="78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2008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23726" y="5795972"/>
            <a:ext cx="482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t-distributed SNE (t-SNE)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36986" y="5795972"/>
            <a:ext cx="218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Laurens Matten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11560" y="1197520"/>
            <a:ext cx="8332687" cy="1975039"/>
            <a:chOff x="611560" y="1197520"/>
            <a:chExt cx="8332687" cy="1975039"/>
          </a:xfrm>
        </p:grpSpPr>
        <p:sp>
          <p:nvSpPr>
            <p:cNvPr id="44" name="직사각형 43"/>
            <p:cNvSpPr/>
            <p:nvPr/>
          </p:nvSpPr>
          <p:spPr>
            <a:xfrm>
              <a:off x="611560" y="1197520"/>
              <a:ext cx="8208911" cy="1578737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11308" y="2834005"/>
              <a:ext cx="1632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Linear Method</a:t>
              </a:r>
              <a:endParaRPr lang="ko-KR" alt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02829" y="3278573"/>
            <a:ext cx="8332687" cy="3533062"/>
            <a:chOff x="611560" y="1197520"/>
            <a:chExt cx="8332687" cy="1887455"/>
          </a:xfrm>
        </p:grpSpPr>
        <p:sp>
          <p:nvSpPr>
            <p:cNvPr id="48" name="직사각형 47"/>
            <p:cNvSpPr/>
            <p:nvPr/>
          </p:nvSpPr>
          <p:spPr>
            <a:xfrm>
              <a:off x="611560" y="1197520"/>
              <a:ext cx="8208911" cy="1578737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56994" y="2834005"/>
              <a:ext cx="1987253" cy="25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Nonlinear Method</a:t>
              </a:r>
              <a:endParaRPr lang="ko-KR" alt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타원 49"/>
          <p:cNvSpPr/>
          <p:nvPr/>
        </p:nvSpPr>
        <p:spPr>
          <a:xfrm>
            <a:off x="1763688" y="3532366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6481" y="3419708"/>
            <a:ext cx="78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1964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23726" y="3419708"/>
            <a:ext cx="482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Multidimensional Scaling (MDS)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36986" y="3419708"/>
            <a:ext cx="218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Kruskal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4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PCA에 대한 이미지 검색결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340768"/>
            <a:ext cx="952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251520" y="5442121"/>
            <a:ext cx="298833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Dimension Reduction =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951820" y="5459498"/>
            <a:ext cx="619218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데이터들의 분포에 의해 생겨난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의미론적인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축을 찾는 것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849683" y="5987389"/>
            <a:ext cx="544463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분포에 대해서는 기가 막히게 잘 찾는다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…!</a:t>
            </a:r>
          </a:p>
        </p:txBody>
      </p:sp>
    </p:spTree>
    <p:extLst>
      <p:ext uri="{BB962C8B-B14F-4D97-AF65-F5344CB8AC3E}">
        <p14:creationId xmlns:p14="http://schemas.microsoft.com/office/powerpoint/2010/main" val="349228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9552" y="1124744"/>
            <a:ext cx="19438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Swiss Roll Data</a:t>
            </a:r>
          </a:p>
        </p:txBody>
      </p:sp>
      <p:pic>
        <p:nvPicPr>
          <p:cNvPr id="2050" name="Picture 2" descr="swiss roll dat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88840"/>
            <a:ext cx="3755193" cy="3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wiss roll data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91347"/>
            <a:ext cx="3804145" cy="380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4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9552" y="1124744"/>
            <a:ext cx="19438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Swiss Roll Data</a:t>
            </a:r>
          </a:p>
        </p:txBody>
      </p:sp>
      <p:pic>
        <p:nvPicPr>
          <p:cNvPr id="4098" name="Picture 2" descr="manifold dat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37023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339752" y="980728"/>
            <a:ext cx="6624736" cy="4032448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 / Dimension Reduction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 / Good Visualization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 / History of Dimension Reduction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04 / Stochastic Neighbor Embedding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05 / t-Distributed SNE</a:t>
            </a:r>
          </a:p>
        </p:txBody>
      </p:sp>
    </p:spTree>
    <p:extLst>
      <p:ext uri="{BB962C8B-B14F-4D97-AF65-F5344CB8AC3E}">
        <p14:creationId xmlns:p14="http://schemas.microsoft.com/office/powerpoint/2010/main" val="25095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9552" y="1124744"/>
            <a:ext cx="19438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Swiss Roll Data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8"/>
          <a:stretch/>
        </p:blipFill>
        <p:spPr>
          <a:xfrm>
            <a:off x="99540" y="2204864"/>
            <a:ext cx="4522230" cy="2672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"/>
          <a:stretch/>
        </p:blipFill>
        <p:spPr>
          <a:xfrm>
            <a:off x="4621770" y="2090846"/>
            <a:ext cx="4522230" cy="29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9552" y="1124744"/>
            <a:ext cx="19438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Swiss Roll Data</a:t>
            </a:r>
          </a:p>
        </p:txBody>
      </p:sp>
      <p:pic>
        <p:nvPicPr>
          <p:cNvPr id="5122" name="Picture 2" descr="swiss roll pca에 대한 이미지 검색결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9260"/>
            <a:ext cx="6494218" cy="395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70682" y="5987389"/>
            <a:ext cx="5602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 need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onlinear Methods!!! </a:t>
            </a:r>
          </a:p>
        </p:txBody>
      </p:sp>
    </p:spTree>
    <p:extLst>
      <p:ext uri="{BB962C8B-B14F-4D97-AF65-F5344CB8AC3E}">
        <p14:creationId xmlns:p14="http://schemas.microsoft.com/office/powerpoint/2010/main" val="36710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8064574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Nonlinear Method1: Multidimensional Scaling (MDS)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11560" y="1224979"/>
                <a:ext cx="5444634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: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𝐻𝑖𝑔h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𝐷𝑖𝑚𝑒𝑛𝑠𝑖𝑜𝑛𝑎𝑙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 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𝑃𝑜𝑖𝑛𝑡</m:t>
                      </m:r>
                    </m:oMath>
                  </m:oMathPara>
                </a14:m>
                <a:endParaRPr lang="en-US" altLang="ko-KR" sz="20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: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𝐿𝑜𝑤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𝐷𝑖𝑚𝑒𝑛𝑠𝑖𝑜𝑛𝑎𝑙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𝑃𝑜𝑖𝑛𝑡</m:t>
                      </m:r>
                    </m:oMath>
                  </m:oMathPara>
                </a14:m>
                <a:endParaRPr lang="en-US" altLang="ko-KR" sz="200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24979"/>
                <a:ext cx="5444634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7704" y="2780928"/>
                <a:ext cx="5760640" cy="1257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limLow>
                        <m:limLowPr>
                          <m:ctrlP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limLowPr>
                        <m:e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𝑎𝑟𝑔𝑚𝑖𝑛</m:t>
                          </m:r>
                        </m:e>
                        <m:lim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</m:sSub>
                        </m:lim>
                      </m:limLow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800" i="1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780928"/>
                <a:ext cx="5760640" cy="1257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611560" y="4437112"/>
            <a:ext cx="807079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 Dimensional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공간에서의 점들 간의 거리를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 Dimensional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공간에서도 그대로 유지하려는 방향의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9379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6336382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Nonlinear Method2: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Isomap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8070798" cy="30963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7544" y="4581128"/>
            <a:ext cx="8070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Manifold Data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해석하기 위해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점들의 거리를 다르게 정의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Euclidean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거리 대신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상의 거리를 채택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점까지 가기 위해 거쳐야 하는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최소 개수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01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8424614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Nonlinear Method3: Locally Linear Embedding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6602" y="5301208"/>
                <a:ext cx="807079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중앙 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주변의 </a:t>
                </a:r>
                <a:r>
                  <a:rPr lang="en-US" altLang="ko-KR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neighborhood</a:t>
                </a: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들의 </a:t>
                </a:r>
                <a:r>
                  <a:rPr lang="en-US" altLang="ko-KR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Linear Combination</a:t>
                </a: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 나타내어 질 수 있도록 하는 </a:t>
                </a:r>
                <a:r>
                  <a:rPr lang="en-US" altLang="ko-KR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Weight</a:t>
                </a: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들을 구한다</a:t>
                </a:r>
                <a:r>
                  <a:rPr lang="en-US" altLang="ko-KR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 </a:t>
                </a:r>
                <a:r>
                  <a:rPr lang="en-US" altLang="ko-KR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Weight</a:t>
                </a: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들이 </a:t>
                </a:r>
                <a:r>
                  <a:rPr lang="en-US" altLang="ko-KR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Low Dimension Space</a:t>
                </a: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에서도 유지될 수 있도록 </a:t>
                </a:r>
                <a:r>
                  <a:rPr lang="en-US" altLang="ko-KR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Embedding</a:t>
                </a: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한다</a:t>
                </a:r>
                <a:r>
                  <a:rPr lang="en-US" altLang="ko-KR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좁은 범위에서 근사 된 </a:t>
                </a:r>
                <a:r>
                  <a:rPr lang="en-US" altLang="ko-KR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Linear model</a:t>
                </a:r>
                <a:r>
                  <a:rPr lang="ko-KR" altLang="en-US" sz="1600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매끄럽게 이어나가는 방식</a:t>
                </a:r>
                <a:endParaRPr lang="en-US" altLang="ko-KR" sz="1600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02" y="5301208"/>
                <a:ext cx="8070797" cy="1569660"/>
              </a:xfrm>
              <a:prstGeom prst="rect">
                <a:avLst/>
              </a:prstGeom>
              <a:blipFill>
                <a:blip r:embed="rId3"/>
                <a:stretch>
                  <a:fillRect l="-302" b="-1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locally linear embeddi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25" y="1412776"/>
            <a:ext cx="380775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8424614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Nonlinear Method: Result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221388"/>
            <a:ext cx="6120680" cy="27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55674" y="4149080"/>
            <a:ext cx="80707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MDS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경우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점을 전부 탐색해야 하기 때문에 시간이 매우 오래 걸리며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사실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Euclidean Distance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최소화 시킨다는 점에서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와의 기능적 차이를 내지 못한다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674" y="5085184"/>
            <a:ext cx="80707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Isomap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LLE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다른 알고리즘들에 비해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Swiss Roll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매우 잘 표현하지만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점이 주변의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Neighbor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들만 고려하기 때문에 전체적인 구조를 반영하는 데 한계가 있으며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Swiss Roll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처럼 인위적으로 만들어진 데이터 이외에는 좋은 성능을 보여주지 못한다는 단점이 있다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8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258268" y="2852739"/>
            <a:ext cx="6698108" cy="50425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Stochastic Neighbor Embedding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Deudieo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36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6433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 Dimensional Domain</a:t>
            </a:r>
            <a:r>
              <a:rPr lang="ko-KR" altLang="en-US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에서의 거리 함수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1680" y="2132856"/>
                <a:ext cx="5760640" cy="2081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|</m:t>
                          </m:r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exp</m:t>
                          </m:r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𝑘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⁡(−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132856"/>
                <a:ext cx="5760640" cy="2081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3568" y="1221964"/>
                <a:ext cx="8280920" cy="771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𝑗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|</m:t>
                        </m:r>
                        <m:r>
                          <a:rPr lang="en-US" altLang="ko-KR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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	</a:t>
                </a:r>
                <a:r>
                  <a:rPr lang="en-US" altLang="ko-KR" dirty="0" err="1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번째 점을 기준으로 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j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번째 점이 가까운 정도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(j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번째 점을 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나랑 가까운 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점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”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이라고 판단할 확률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21964"/>
                <a:ext cx="8280920" cy="771814"/>
              </a:xfrm>
              <a:prstGeom prst="rect">
                <a:avLst/>
              </a:prstGeom>
              <a:blipFill>
                <a:blip r:embed="rId4"/>
                <a:stretch>
                  <a:fillRect l="-221" r="-368" b="-11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5576" y="4365104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점을 중심으로 하는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Gaussian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분포의 조건부 확률을 채택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식에 등장하는 분산의 값은 뒤에서 따로 정의 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49" y="5162664"/>
            <a:ext cx="5181712" cy="15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632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 Dimensional Domain</a:t>
            </a:r>
            <a:r>
              <a:rPr lang="ko-KR" altLang="en-US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에서의 거리 함수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1680" y="2276872"/>
                <a:ext cx="5760640" cy="117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|</m:t>
                          </m:r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exp</m:t>
                          </m:r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⁡(−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𝑘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⁡(−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276872"/>
                <a:ext cx="5760640" cy="11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3568" y="1221964"/>
                <a:ext cx="8280920" cy="771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𝑞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𝑗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|</m:t>
                        </m:r>
                        <m:r>
                          <a:rPr lang="en-US" altLang="ko-KR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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	</a:t>
                </a:r>
                <a:r>
                  <a:rPr lang="en-US" altLang="ko-KR" dirty="0" err="1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번째 점을 기준으로 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j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번째 점이 가까운 정도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(j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번째 점을 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나랑 가까운 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점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”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이라고 판단할 확률</a:t>
                </a:r>
                <a:r>
                  <a:rPr lang="en-US" altLang="ko-KR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21964"/>
                <a:ext cx="8280920" cy="771814"/>
              </a:xfrm>
              <a:prstGeom prst="rect">
                <a:avLst/>
              </a:prstGeom>
              <a:blipFill>
                <a:blip r:embed="rId4"/>
                <a:stretch>
                  <a:fillRect l="-221" r="-368" b="-11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5576" y="3801814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 Dimension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유사한 구조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논문에 따르면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Variance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사라진 이유는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 Dimension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떨어지면서 손실된 정보의 일부로 볼 수 있기 때문이라고 한다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55576" y="5154209"/>
                <a:ext cx="7992888" cy="394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우리의 목적은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</a:t>
                </a:r>
                <a:r>
                  <a:rPr lang="ko-KR" altLang="en-US" dirty="0" smtClean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같아지도록 </a:t>
                </a:r>
                <a:r>
                  <a:rPr lang="ko-KR" altLang="en-US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만드는 것이다</a:t>
                </a:r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154209"/>
                <a:ext cx="7992888" cy="394210"/>
              </a:xfrm>
              <a:prstGeom prst="rect">
                <a:avLst/>
              </a:prstGeom>
              <a:blipFill>
                <a:blip r:embed="rId5"/>
                <a:stretch>
                  <a:fillRect l="-534" t="-10938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95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1680" y="1844824"/>
                <a:ext cx="5760640" cy="1204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𝐶</m:t>
                      </m:r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𝑗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|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844824"/>
                <a:ext cx="5760640" cy="1204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55576" y="350100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함수로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KL divergence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채택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함수의 구조가 비대칭이므로 다음과 같은 성질을 띤다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130"/>
                  </p:ext>
                </p:extLst>
              </p:nvPr>
            </p:nvGraphicFramePr>
            <p:xfrm>
              <a:off x="282005" y="4293096"/>
              <a:ext cx="8640960" cy="129813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02433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High</a:t>
                          </a:r>
                          <a:r>
                            <a:rPr lang="en-US" altLang="ko-KR" b="0" baseline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Dimension</a:t>
                          </a:r>
                          <a:r>
                            <a:rPr lang="ko-KR" altLang="en-US" b="0" baseline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에서의 거리</a:t>
                          </a:r>
                          <a:endParaRPr lang="ko-KR" altLang="en-US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|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|</m:t>
                                    </m:r>
                                    <m:r>
                                      <a:rPr lang="en-US" altLang="ko-KR" sz="2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32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baseline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Low Dimension</a:t>
                          </a:r>
                          <a:r>
                            <a:rPr lang="ko-KR" altLang="en-US" b="0" baseline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에서의 거리</a:t>
                          </a:r>
                          <a:endParaRPr lang="ko-KR" altLang="en-US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0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멀다</a:t>
                          </a:r>
                          <a:endParaRPr lang="ko-KR" altLang="en-US" b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0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작다</a:t>
                          </a:r>
                          <a:endParaRPr lang="ko-KR" altLang="en-US" b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커야 한다</a:t>
                          </a:r>
                          <a:endParaRPr lang="ko-KR" altLang="en-US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가까워야 한다</a:t>
                          </a:r>
                          <a:r>
                            <a:rPr lang="en-US" altLang="ko-KR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0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가깝다</a:t>
                          </a:r>
                          <a:endParaRPr lang="ko-KR" altLang="en-US" b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0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크다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더 커야 한다</a:t>
                          </a:r>
                          <a:endParaRPr lang="ko-KR" altLang="en-US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더 가까워야 한다</a:t>
                          </a:r>
                          <a:r>
                            <a:rPr lang="en-US" altLang="ko-KR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130"/>
                  </p:ext>
                </p:extLst>
              </p:nvPr>
            </p:nvGraphicFramePr>
            <p:xfrm>
              <a:off x="282005" y="4293096"/>
              <a:ext cx="8640960" cy="129813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02433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5645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High</a:t>
                          </a:r>
                          <a:r>
                            <a:rPr lang="en-US" altLang="ko-KR" b="0" baseline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Dimension</a:t>
                          </a:r>
                          <a:r>
                            <a:rPr lang="ko-KR" altLang="en-US" b="0" baseline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에서의 거리</a:t>
                          </a:r>
                          <a:endParaRPr lang="ko-KR" altLang="en-US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28575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9870" t="-5435" r="-492857" b="-14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28575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615" t="-5435" r="-191923" b="-14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baseline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Low Dimension</a:t>
                          </a:r>
                          <a:r>
                            <a:rPr lang="ko-KR" altLang="en-US" b="0" baseline="0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에서의 거리</a:t>
                          </a:r>
                          <a:endParaRPr lang="ko-KR" altLang="en-US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28575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0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멀다</a:t>
                          </a:r>
                          <a:endParaRPr lang="ko-KR" altLang="en-US" b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0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작다</a:t>
                          </a:r>
                          <a:endParaRPr lang="ko-KR" altLang="en-US" b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커야 한다</a:t>
                          </a:r>
                          <a:endParaRPr lang="ko-KR" altLang="en-US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가까워야 한다</a:t>
                          </a:r>
                          <a:r>
                            <a:rPr lang="en-US" altLang="ko-KR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26C2F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0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가깝다</a:t>
                          </a:r>
                          <a:endParaRPr lang="ko-KR" altLang="en-US" b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b="0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크다</a:t>
                          </a:r>
                          <a:endParaRPr lang="ko-KR" altLang="en-US" b="0" dirty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더 커야 한다</a:t>
                          </a:r>
                          <a:endParaRPr lang="ko-KR" altLang="en-US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더 가까워야 한다</a:t>
                          </a:r>
                          <a:r>
                            <a:rPr lang="en-US" altLang="ko-KR" dirty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.</a:t>
                          </a:r>
                          <a:endParaRPr lang="ko-KR" altLang="en-US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755576" y="5802279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그렇기 때문에 이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함수로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Optimization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하면 원하는 결과를 얻을 수 있게 된다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494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59050" y="2852739"/>
            <a:ext cx="4825900" cy="50425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Dimension Reduction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3109067" y="3375222"/>
            <a:ext cx="2925866" cy="409575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 Visualization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6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411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 값의 채택과 </a:t>
            </a:r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Perplexity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91680" y="1556792"/>
                <a:ext cx="5760640" cy="1635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𝑝𝑒𝑟𝑝</m:t>
                      </m:r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𝐻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𝑃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|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𝑗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|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556792"/>
                <a:ext cx="5760640" cy="1635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55576" y="3573016"/>
            <a:ext cx="8280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Perplexity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Shannon Entropy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값에 대해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제곱 한 값으로 정의되는데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실용적으로는 </a:t>
            </a:r>
            <a:r>
              <a:rPr lang="en-US" altLang="ko-KR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점 주변에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점의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Neighbor’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할 수 있을 만큼 가까운 점들의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개수라고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해석할 수 있다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우리는 이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Perplexity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먼저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5~50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상수로 정하고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점에 대해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Perplexity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일정하게 유지되도록 하는 분산 값을 각각 할당해주게 된다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77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Optimization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9761" y="3741540"/>
                <a:ext cx="7344816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</m:t>
                          </m:r>
                        </m:sup>
                      </m:sSup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−1)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𝜂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𝐶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𝛼</m:t>
                      </m:r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𝑡</m:t>
                      </m:r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−2)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61" y="3741540"/>
                <a:ext cx="7344816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25835" y="1954296"/>
                <a:ext cx="7344816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𝐶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|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|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|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|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35" y="1954296"/>
                <a:ext cx="7344816" cy="1186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258268" y="2852739"/>
            <a:ext cx="6698108" cy="50425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T-Distributed SNE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978348" y="3375222"/>
            <a:ext cx="5257948" cy="40957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form the weakness of classical SNE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7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2424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Symmetric SNE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268760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앞에서 정의한 거리 함수는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Conditional Probability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이기 때문에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Symmetric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 못하므로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Joint Probability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91680" y="2276872"/>
                <a:ext cx="5760640" cy="117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exp</m:t>
                          </m:r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⁡(−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𝑘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⁡(−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276872"/>
                <a:ext cx="5760640" cy="1175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91680" y="3868261"/>
                <a:ext cx="5760640" cy="1830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exp</m:t>
                          </m:r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𝑘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⁡(−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868261"/>
                <a:ext cx="5760640" cy="1830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5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2424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Symmetric SNE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268760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문제점이 발생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만약 </a:t>
            </a:r>
            <a:r>
              <a:rPr lang="en-US" altLang="ko-KR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점이 다른 점들 로부터 멀리 떨어진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outlier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 이전에는 분산 값이 커져서 괜찮았지만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 값이 하나로 통일된 지금같은 상황에서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Outlier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비정상적으로 작게 나오는 현상 발생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다시 정의해야 한다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91680" y="3140968"/>
                <a:ext cx="5760640" cy="2416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|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|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𝑡h𝑒𝑛</m:t>
                      </m:r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,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&gt;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140968"/>
                <a:ext cx="5760640" cy="2416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4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2424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Symmetric SNE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26876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거리 함수를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Symmetric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하게 바꾸면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Cost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함수의 미분이 간단해진다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25835" y="2890400"/>
                <a:ext cx="7344816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𝐶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35" y="2890400"/>
                <a:ext cx="7344816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4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3580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Crowding Problem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268760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고차원에서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저차원으로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점을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Projection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거리의 멀고 가까운 개념이 붕괴되는 경우가 있다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차원에서는 서로 다른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점이 서로와 같은 거리에 위치하도록 할 수 있는데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차원에서는 불가능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1547660" y="3356992"/>
            <a:ext cx="720085" cy="1476163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 flipV="1">
            <a:off x="1547664" y="4833156"/>
            <a:ext cx="1440160" cy="180020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2267745" y="3356992"/>
            <a:ext cx="720079" cy="1656184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2267744" y="3356992"/>
            <a:ext cx="936105" cy="648072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2987824" y="4005065"/>
            <a:ext cx="216024" cy="1008111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547663" y="4041068"/>
            <a:ext cx="1656185" cy="792088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724127" y="3647773"/>
            <a:ext cx="792089" cy="1206133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724128" y="4853906"/>
            <a:ext cx="1584176" cy="0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6516217" y="3647774"/>
            <a:ext cx="792088" cy="1206132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5724126" y="4430860"/>
            <a:ext cx="792091" cy="423046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516216" y="3647772"/>
            <a:ext cx="0" cy="783088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 flipV="1">
            <a:off x="6516217" y="4430861"/>
            <a:ext cx="792087" cy="423045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2195737" y="3302366"/>
            <a:ext cx="144016" cy="144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483272" y="4779149"/>
            <a:ext cx="144016" cy="144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925956" y="4934905"/>
            <a:ext cx="144016" cy="144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3131841" y="3942537"/>
            <a:ext cx="144016" cy="144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652117" y="4779149"/>
            <a:ext cx="144016" cy="144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444209" y="3619638"/>
            <a:ext cx="144016" cy="144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7230943" y="4761147"/>
            <a:ext cx="144016" cy="144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444209" y="4381966"/>
            <a:ext cx="144016" cy="144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>
            <a:off x="3927816" y="3917802"/>
            <a:ext cx="1332148" cy="6660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55576" y="5626257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고차원에서 멀리 떨어져 있던 점은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저차원에서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더 멀게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고차원에서 가까웠던 점은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저차원에서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더 가깝게 만들어줄 </a:t>
            </a:r>
            <a:r>
              <a:rPr lang="ko-KR" altLang="en-US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인위적인 장치가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3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399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</a:t>
            </a:r>
            <a:r>
              <a:rPr lang="en-US" altLang="ko-KR" sz="2400" b="1" dirty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tudent t-distribution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268760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 Dimensional Domain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에서만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Gaussian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대신에 수정된 형태의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Distribution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쓴다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.(Student t-Distribution)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91680" y="3156890"/>
                <a:ext cx="5760640" cy="1352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맑은 고딕" panose="020B0503020000020004" pitchFamily="50" charset="-127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맑은 고딕" panose="020B0503020000020004" pitchFamily="50" charset="-127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맑은 고딕" panose="020B0503020000020004" pitchFamily="50" charset="-127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맑은 고딕" panose="020B0503020000020004" pitchFamily="50" charset="-127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맑은 고딕" panose="020B0503020000020004" pitchFamily="50" charset="-127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맑은 고딕" panose="020B0503020000020004" pitchFamily="50" charset="-127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𝑘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b="0" i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맑은 고딕" panose="020B0503020000020004" pitchFamily="50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bg1">
                                                              <a:lumMod val="8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맑은 고딕" panose="020B0503020000020004" pitchFamily="50" charset="-127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bg1">
                                                              <a:lumMod val="8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맑은 고딕" panose="020B0503020000020004" pitchFamily="50" charset="-127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bg1">
                                                              <a:lumMod val="8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맑은 고딕" panose="020B0503020000020004" pitchFamily="50" charset="-127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맑은 고딕" panose="020B0503020000020004" pitchFamily="50" charset="-127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bg1">
                                                              <a:lumMod val="8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맑은 고딕" panose="020B0503020000020004" pitchFamily="50" charset="-127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bg1">
                                                              <a:lumMod val="8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맑은 고딕" panose="020B0503020000020004" pitchFamily="50" charset="-127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bg1">
                                                              <a:lumMod val="8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맑은 고딕" panose="020B0503020000020004" pitchFamily="50" charset="-127"/>
                                                        </a:rPr>
                                                        <m:t>𝑙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156890"/>
                <a:ext cx="5760640" cy="1352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2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399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</a:t>
            </a:r>
            <a:r>
              <a:rPr lang="en-US" altLang="ko-KR" sz="2400" b="1" dirty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tudent t-distribution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515918"/>
            <a:ext cx="6181725" cy="2867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4798893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가까운 점의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실제보다 저평가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더 가까워지려고 한다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먼 점의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q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값을 실제보다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고평가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굳이 더 가까워지려고 하지 않는다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	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			    (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더 멀어진다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.)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1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518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Eventually, the derivative will be…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022" y="1666264"/>
                <a:ext cx="8300442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𝐶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ko-KR" sz="2800" b="0" i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22" y="1666264"/>
                <a:ext cx="8300442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1520" y="3645024"/>
            <a:ext cx="163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Weakness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4255928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Student t-Distribution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때문에 데이터들이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Cluster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위주로 너무 잘 뭉치게 되어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Visualization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좋지만 다른 용도로 쓰이거나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dimension 3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이상의 공간으로 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Projection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시키기에는 좋지 않다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Convex Function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아니기 때문에 완벽한 수렴이 보장되지는 않는다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15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2303934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Space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Feature Spac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17" y="1359170"/>
            <a:ext cx="5760479" cy="43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87624" y="5856756"/>
            <a:ext cx="201622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축의 개수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27784" y="5856756"/>
            <a:ext cx="208823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Dimension = 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960" y="5856756"/>
            <a:ext cx="51125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표현하는 숫자의 개수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6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2295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Result(MNIST)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154361"/>
            <a:ext cx="9144000" cy="5703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3" y="1411447"/>
            <a:ext cx="4089746" cy="2666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19" y="1411447"/>
            <a:ext cx="3972896" cy="26663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9" y="4077072"/>
            <a:ext cx="3802933" cy="26663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13" y="4077072"/>
            <a:ext cx="3802933" cy="26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2295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Result(MNIST)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154361"/>
            <a:ext cx="9144000" cy="5703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70" y="1591827"/>
            <a:ext cx="5075659" cy="49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2470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Result(COIL-20)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154361"/>
            <a:ext cx="9144000" cy="5703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oil 20 databas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96430"/>
            <a:ext cx="80962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7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692696"/>
            <a:ext cx="2470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6C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Result(COIL-20)</a:t>
            </a:r>
            <a:endParaRPr lang="en-US" altLang="ko-KR" sz="2400" b="1" dirty="0" smtClean="0">
              <a:solidFill>
                <a:srgbClr val="CACA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154361"/>
            <a:ext cx="9144000" cy="5703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412776"/>
            <a:ext cx="6482804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1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80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3888110" cy="50482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How about Image Data?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1484784"/>
            <a:ext cx="4104455" cy="4547473"/>
            <a:chOff x="539552" y="1628800"/>
            <a:chExt cx="4104455" cy="4547473"/>
          </a:xfrm>
        </p:grpSpPr>
        <p:pic>
          <p:nvPicPr>
            <p:cNvPr id="2050" name="Picture 2" descr="lena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628800"/>
              <a:ext cx="4104455" cy="4104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1907704" y="5668442"/>
              <a:ext cx="1698451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r>
                <a:rPr lang="en-US" altLang="ko-KR" b="1" dirty="0" smtClean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ena.jpg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794102" y="3068960"/>
                <a:ext cx="187220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512 ×512</m:t>
                      </m:r>
                    </m:oMath>
                  </m:oMathPara>
                </a14:m>
                <a:endParaRPr lang="en-US" altLang="ko-KR" sz="2400" b="0" dirty="0" smtClean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102" y="3068960"/>
                <a:ext cx="18722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6516216" y="3068959"/>
                <a:ext cx="14401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262144</m:t>
                      </m:r>
                    </m:oMath>
                  </m:oMathPara>
                </a14:m>
                <a:endParaRPr lang="en-US" altLang="ko-KR" sz="2400" b="0" dirty="0" smtClean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068959"/>
                <a:ext cx="1440160" cy="646331"/>
              </a:xfrm>
              <a:prstGeom prst="rect">
                <a:avLst/>
              </a:prstGeom>
              <a:blipFill>
                <a:blip r:embed="rId5"/>
                <a:stretch>
                  <a:fillRect r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https://mblogthumb-phinf.pstatic.net/20150831_124/hartorange_1440949319552hYkeX_JPEG/2084.jpeg?type=w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14530"/>
            <a:ext cx="5001519" cy="500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15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5184254" cy="504825"/>
          </a:xfrm>
        </p:spPr>
        <p:txBody>
          <a:bodyPr>
            <a:normAutofit fontScale="92500"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Projection &amp; Dimension Reduction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pca에 대한 이미지 검색결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97520"/>
            <a:ext cx="5040560" cy="475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3822" y="6021286"/>
            <a:ext cx="282601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Dimension Reduction =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51820" y="6021286"/>
            <a:ext cx="61921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데이터들의 분포에 의해 생겨난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의미론적인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축을 찾는 것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68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159050" y="2852739"/>
            <a:ext cx="4825900" cy="50425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Good Visualization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357755" y="3375222"/>
            <a:ext cx="4428491" cy="40957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Dimension Reduction has to be…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7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2015877" y="1445195"/>
            <a:ext cx="5112246" cy="50482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Preserve Local Structure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텍스트 개체 틀 2"/>
          <p:cNvSpPr txBox="1">
            <a:spLocks/>
          </p:cNvSpPr>
          <p:nvPr/>
        </p:nvSpPr>
        <p:spPr>
          <a:xfrm>
            <a:off x="2717794" y="1960487"/>
            <a:ext cx="3708412" cy="4095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가까운 점은 가깝게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먼 점은 멀게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6"/>
          <p:cNvSpPr txBox="1">
            <a:spLocks/>
          </p:cNvSpPr>
          <p:nvPr/>
        </p:nvSpPr>
        <p:spPr>
          <a:xfrm>
            <a:off x="2663788" y="2923703"/>
            <a:ext cx="3816424" cy="50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400" kern="1200" baseline="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Preserve Global Structure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3356865" y="3394645"/>
            <a:ext cx="2430270" cy="4095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전체적인 구조를 유지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6"/>
          <p:cNvSpPr txBox="1">
            <a:spLocks/>
          </p:cNvSpPr>
          <p:nvPr/>
        </p:nvSpPr>
        <p:spPr>
          <a:xfrm>
            <a:off x="2411921" y="4386808"/>
            <a:ext cx="4320158" cy="50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400" kern="1200" baseline="0" dirty="0">
                <a:solidFill>
                  <a:srgbClr val="26C2F2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Preserve Manifold Structure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3424373" y="4891633"/>
            <a:ext cx="2295255" cy="4095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숨겨진 축을 찾는다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03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23850" y="692695"/>
            <a:ext cx="5184254" cy="504825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Preserve Local Structure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542523" y="2185179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350499" y="2329517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902563" y="2833251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69982" y="2473855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14692" y="2618193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042151" y="2126974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46789" y="2414201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80382" y="2716395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358379" y="2670580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33767" y="2918938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96837" y="2277004"/>
            <a:ext cx="144338" cy="144338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719438" y="4130121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11760" y="4715120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1548" y="4456929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897813" y="5374647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086794" y="3783128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760" y="5939721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91983" y="5230309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351198" y="5797724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15244" y="4787289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95397" y="5158140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398762" y="3907813"/>
            <a:ext cx="144338" cy="14433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6732240" y="1700808"/>
            <a:ext cx="0" cy="48965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개체 틀 2"/>
          <p:cNvSpPr txBox="1">
            <a:spLocks/>
          </p:cNvSpPr>
          <p:nvPr/>
        </p:nvSpPr>
        <p:spPr>
          <a:xfrm>
            <a:off x="7601477" y="3442442"/>
            <a:ext cx="1137264" cy="14132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텍스트 개체 틀 2"/>
          <p:cNvSpPr txBox="1">
            <a:spLocks/>
          </p:cNvSpPr>
          <p:nvPr/>
        </p:nvSpPr>
        <p:spPr>
          <a:xfrm>
            <a:off x="539552" y="1197520"/>
            <a:ext cx="6336704" cy="4095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가까운 점은 가깝게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먼 점은 멀게</a:t>
            </a:r>
            <a:r>
              <a:rPr lang="en-US" altLang="ko-KR" sz="1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42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47135 -0.039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9" y="-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0.4901 0.027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97" y="1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0.51302 -0.109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42" y="-54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0.52031 -0.0629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7" y="-31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5.55112E-17 L 0.59218 0.2620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1" y="131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55972 0.15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86" y="79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85185E-6 L 0.5052 0.270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1349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0.57986 0.280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3" y="140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55191 -0.0608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87" y="-305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54982 -0.0409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3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53194 0.2092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97" y="1046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43107 0.1395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5" y="69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0.46475 0.1379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689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0.63975 0.1386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79" y="692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0.521 -0.031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2" y="-15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0.50017 0.1805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902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7 L 0.46475 -0.0717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358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5185E-6 L 0.64184 0.0479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238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58072 -0.0678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28" y="-34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55191 0.0229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87" y="11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4118 0.0106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0" y="53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0.57552 0.2129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67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2" grpId="0" animBg="1"/>
      <p:bldP spid="24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8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6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">
      <a:majorFont>
        <a:latin typeface="나눔고딕 ExtraBold"/>
        <a:ea typeface="나눔고딕 ExtraBold"/>
        <a:cs typeface=""/>
      </a:majorFont>
      <a:minorFont>
        <a:latin typeface="나눔 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4100</TotalTime>
  <Words>912</Words>
  <Application>Microsoft Office PowerPoint</Application>
  <PresentationFormat>화면 슬라이드 쇼(4:3)</PresentationFormat>
  <Paragraphs>181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PT Sans</vt:lpstr>
      <vt:lpstr>Cambria Math</vt:lpstr>
      <vt:lpstr>나눔 </vt:lpstr>
      <vt:lpstr>Arial</vt:lpstr>
      <vt:lpstr>맑은 고딕</vt:lpstr>
      <vt:lpstr>나눔고딕 ExtraBold</vt:lpstr>
      <vt:lpstr>나눔바른고딕</vt:lpstr>
      <vt:lpstr>나눔명조</vt:lpstr>
      <vt:lpstr>Wingdings</vt:lpstr>
      <vt:lpstr>Office 테마</vt:lpstr>
      <vt:lpstr>Dimension Reduction t-SNE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HyeongMin</cp:lastModifiedBy>
  <cp:revision>321</cp:revision>
  <cp:lastPrinted>2014-11-20T17:57:39Z</cp:lastPrinted>
  <dcterms:created xsi:type="dcterms:W3CDTF">2013-09-05T09:43:46Z</dcterms:created>
  <dcterms:modified xsi:type="dcterms:W3CDTF">2017-09-29T05:51:51Z</dcterms:modified>
</cp:coreProperties>
</file>